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1" r:id="rId5"/>
    <p:sldId id="262" r:id="rId6"/>
    <p:sldId id="260" r:id="rId7"/>
    <p:sldId id="263" r:id="rId8"/>
    <p:sldId id="266" r:id="rId9"/>
    <p:sldId id="26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44" autoAdjust="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94270-CD80-4F44-A401-4AAF6C62CEE6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98136-57E6-477C-878C-B13DD242B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247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298136-57E6-477C-878C-B13DD242B8F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880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98136-57E6-477C-878C-B13DD242B8F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989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08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08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24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54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58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568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51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55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28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89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3121-EE26-41B1-B6E2-646AC69C47B3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99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B3121-EE26-41B1-B6E2-646AC69C47B3}" type="datetimeFigureOut">
              <a:rPr lang="cs-CZ" smtClean="0"/>
              <a:t>06.11.2020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49A96-463C-4927-8E43-0926CE421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2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861048"/>
            <a:ext cx="8229600" cy="1143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Číslovky</a:t>
            </a:r>
          </a:p>
        </p:txBody>
      </p:sp>
    </p:spTree>
    <p:extLst>
      <p:ext uri="{BB962C8B-B14F-4D97-AF65-F5344CB8AC3E}">
        <p14:creationId xmlns:p14="http://schemas.microsoft.com/office/powerpoint/2010/main" val="381608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Číslovky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určité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Označují určitý (přesný) počet. </a:t>
            </a:r>
          </a:p>
          <a:p>
            <a:r>
              <a:rPr lang="cs-CZ" dirty="0"/>
              <a:t>Lze je vyjádřit číslicemi.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tři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třetí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třikrát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trojí</a:t>
            </a:r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neurčité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Neoznačují určitý (přesný) počet.</a:t>
            </a:r>
          </a:p>
          <a:p>
            <a:r>
              <a:rPr lang="cs-CZ" dirty="0"/>
              <a:t>Nelze je vyjádřit číslicemi.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několik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několikátý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několikrát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několikerý</a:t>
            </a:r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432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Druhy číslovek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877563"/>
              </p:ext>
            </p:extLst>
          </p:nvPr>
        </p:nvGraphicFramePr>
        <p:xfrm>
          <a:off x="457200" y="1430559"/>
          <a:ext cx="8229600" cy="522857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9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2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35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druh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otázka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určité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neurčité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15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základní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Kolik?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několik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řadové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Kolikátý?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druhý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několikátý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násobné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Kolikrát? Kolikanásobný?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dvakrát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dvojnásobný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několikrát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několikanásobný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753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druhové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Kolikerý? Kolikery?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dvojí, dvoje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1800" b="1" dirty="0"/>
                        <a:t>několikerý, několikery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544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4807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/>
              <a:t>Skloňování číslovek dva, oba / dvě, obě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9632"/>
              </p:ext>
            </p:extLst>
          </p:nvPr>
        </p:nvGraphicFramePr>
        <p:xfrm>
          <a:off x="539552" y="908721"/>
          <a:ext cx="8219256" cy="565944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6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10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rod mužský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rod ženský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rod střední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dva, 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dvě, obě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dvě, obě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dvou, obou,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dvou, obou,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dvou, obou,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obě</a:t>
                      </a:r>
                      <a:r>
                        <a:rPr lang="cs-CZ" sz="2400" baseline="0" dirty="0">
                          <a:solidFill>
                            <a:srgbClr val="FF0000"/>
                          </a:solidFill>
                        </a:rPr>
                        <a:t>ma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obě</a:t>
                      </a:r>
                      <a:r>
                        <a:rPr lang="cs-CZ" sz="2400" baseline="0" dirty="0">
                          <a:solidFill>
                            <a:srgbClr val="FF0000"/>
                          </a:solidFill>
                        </a:rPr>
                        <a:t>ma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obě</a:t>
                      </a:r>
                      <a:r>
                        <a:rPr lang="cs-CZ" sz="2400" baseline="0" dirty="0">
                          <a:solidFill>
                            <a:srgbClr val="FF0000"/>
                          </a:solidFill>
                        </a:rPr>
                        <a:t>ma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dva, 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dvě, obě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dvě, obě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o dvou, obou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o dvou, obou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o dvou, obou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508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000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, obě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, obě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dvě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, ob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ěma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28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Skloňování číslovek tři, čtyři, pět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437100"/>
              </p:ext>
            </p:extLst>
          </p:nvPr>
        </p:nvGraphicFramePr>
        <p:xfrm>
          <a:off x="472825" y="1340768"/>
          <a:ext cx="8352927" cy="544246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668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3298">
                  <a:extLst>
                    <a:ext uri="{9D8B030D-6E8A-4147-A177-3AD203B41FA5}">
                      <a16:colId xmlns:a16="http://schemas.microsoft.com/office/drawing/2014/main" val="1771986346"/>
                    </a:ext>
                  </a:extLst>
                </a:gridCol>
              </a:tblGrid>
              <a:tr h="411685">
                <a:tc>
                  <a:txBody>
                    <a:bodyPr/>
                    <a:lstStyle/>
                    <a:p>
                      <a:r>
                        <a:rPr lang="cs-CZ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tři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čtyři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pět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435">
                <a:tc>
                  <a:txBody>
                    <a:bodyPr/>
                    <a:lstStyle/>
                    <a:p>
                      <a:r>
                        <a:rPr lang="cs-CZ" sz="24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tři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čtyři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pět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cs-CZ" sz="24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tří, třech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čtyř, čtyřech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pěti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631">
                <a:tc>
                  <a:txBody>
                    <a:bodyPr/>
                    <a:lstStyle/>
                    <a:p>
                      <a:r>
                        <a:rPr lang="cs-CZ" sz="24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třem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čtyřem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pěti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556">
                <a:tc>
                  <a:txBody>
                    <a:bodyPr/>
                    <a:lstStyle/>
                    <a:p>
                      <a:r>
                        <a:rPr lang="cs-CZ" sz="240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tři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čtyři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pět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351">
                <a:tc>
                  <a:txBody>
                    <a:bodyPr/>
                    <a:lstStyle/>
                    <a:p>
                      <a:r>
                        <a:rPr lang="cs-CZ" sz="240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9578">
                <a:tc>
                  <a:txBody>
                    <a:bodyPr/>
                    <a:lstStyle/>
                    <a:p>
                      <a:r>
                        <a:rPr lang="cs-CZ" sz="24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 třech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čtyřech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pěti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3631">
                <a:tc>
                  <a:txBody>
                    <a:bodyPr/>
                    <a:lstStyle/>
                    <a:p>
                      <a:r>
                        <a:rPr lang="cs-CZ" sz="2400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tře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čtyř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pěti</a:t>
                      </a:r>
                    </a:p>
                    <a:p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29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Skloňování číslovek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98316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Číslovka </a:t>
            </a:r>
            <a:r>
              <a:rPr lang="cs-CZ" dirty="0">
                <a:solidFill>
                  <a:srgbClr val="FF0000"/>
                </a:solidFill>
              </a:rPr>
              <a:t>jeden</a:t>
            </a:r>
            <a:r>
              <a:rPr lang="cs-CZ" dirty="0"/>
              <a:t> se skloňuje jako zájmeno </a:t>
            </a:r>
            <a:r>
              <a:rPr lang="cs-CZ" dirty="0">
                <a:solidFill>
                  <a:srgbClr val="FF0000"/>
                </a:solidFill>
              </a:rPr>
              <a:t>ten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(jeden – ten, jedn</a:t>
            </a:r>
            <a:r>
              <a:rPr lang="cs-CZ" dirty="0">
                <a:solidFill>
                  <a:srgbClr val="FF0000"/>
                </a:solidFill>
              </a:rPr>
              <a:t>oho – toho)</a:t>
            </a:r>
          </a:p>
          <a:p>
            <a:r>
              <a:rPr lang="cs-CZ" dirty="0"/>
              <a:t>Číslovky</a:t>
            </a:r>
            <a:r>
              <a:rPr lang="cs-CZ" dirty="0">
                <a:solidFill>
                  <a:srgbClr val="FF0000"/>
                </a:solidFill>
              </a:rPr>
              <a:t> 5 – 99</a:t>
            </a:r>
            <a:r>
              <a:rPr lang="cs-CZ" dirty="0"/>
              <a:t> mají pouze dva tvary – </a:t>
            </a:r>
            <a:r>
              <a:rPr lang="cs-CZ" dirty="0">
                <a:solidFill>
                  <a:srgbClr val="FF0000"/>
                </a:solidFill>
              </a:rPr>
              <a:t>pět, pěti </a:t>
            </a:r>
            <a:r>
              <a:rPr lang="cs-CZ" dirty="0"/>
              <a:t>.</a:t>
            </a:r>
          </a:p>
          <a:p>
            <a:r>
              <a:rPr lang="cs-CZ" dirty="0"/>
              <a:t>Číslovka </a:t>
            </a:r>
            <a:r>
              <a:rPr lang="cs-CZ" dirty="0">
                <a:solidFill>
                  <a:srgbClr val="FF0000"/>
                </a:solidFill>
              </a:rPr>
              <a:t>100</a:t>
            </a:r>
            <a:r>
              <a:rPr lang="cs-CZ" dirty="0"/>
              <a:t> se skloňuje jako </a:t>
            </a:r>
            <a:r>
              <a:rPr lang="cs-CZ" dirty="0">
                <a:solidFill>
                  <a:srgbClr val="FF0000"/>
                </a:solidFill>
              </a:rPr>
              <a:t>město</a:t>
            </a:r>
            <a:r>
              <a:rPr lang="cs-CZ" dirty="0"/>
              <a:t>.</a:t>
            </a:r>
          </a:p>
          <a:p>
            <a:r>
              <a:rPr lang="cs-CZ" dirty="0"/>
              <a:t> Ve spojení s počítaným předmětem bývá i nesklonná.      (o sto lidech/ o stu lidech).</a:t>
            </a:r>
          </a:p>
          <a:p>
            <a:r>
              <a:rPr lang="cs-CZ" dirty="0"/>
              <a:t> Číslovka </a:t>
            </a:r>
            <a:r>
              <a:rPr lang="cs-CZ" dirty="0">
                <a:solidFill>
                  <a:srgbClr val="FF0000"/>
                </a:solidFill>
              </a:rPr>
              <a:t>1000</a:t>
            </a:r>
            <a:r>
              <a:rPr lang="cs-CZ" dirty="0"/>
              <a:t> se skloňuje jako </a:t>
            </a:r>
            <a:r>
              <a:rPr lang="cs-CZ" dirty="0">
                <a:solidFill>
                  <a:srgbClr val="FF0000"/>
                </a:solidFill>
              </a:rPr>
              <a:t>stroj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     (2.p.č. mn.  - tisíců i tisíc)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Milion – hrad, miliarda – žena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Několik, tolik, kolik, mnoho </a:t>
            </a:r>
            <a:r>
              <a:rPr lang="cs-CZ" dirty="0"/>
              <a:t>– dva tvary - </a:t>
            </a:r>
            <a:r>
              <a:rPr lang="cs-CZ" dirty="0">
                <a:solidFill>
                  <a:srgbClr val="FF0000"/>
                </a:solidFill>
              </a:rPr>
              <a:t>tolik, tolika</a:t>
            </a:r>
          </a:p>
        </p:txBody>
      </p:sp>
    </p:spTree>
    <p:extLst>
      <p:ext uri="{BB962C8B-B14F-4D97-AF65-F5344CB8AC3E}">
        <p14:creationId xmlns:p14="http://schemas.microsoft.com/office/powerpoint/2010/main" val="627051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294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Číslovky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9545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Základní číslovky složené z jednotek a desítek píšeme dvěma způsoby:               dvacet jeden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jedenadvacet</a:t>
            </a:r>
          </a:p>
          <a:p>
            <a:pPr marL="0" indent="0">
              <a:buNone/>
            </a:pPr>
            <a:r>
              <a:rPr lang="cs-CZ" u="sng" dirty="0"/>
              <a:t>Počítaný předmět</a:t>
            </a:r>
            <a:r>
              <a:rPr lang="cs-CZ" dirty="0"/>
              <a:t>: dvacet </a:t>
            </a:r>
            <a:r>
              <a:rPr lang="cs-CZ" dirty="0">
                <a:solidFill>
                  <a:srgbClr val="FF0000"/>
                </a:solidFill>
              </a:rPr>
              <a:t>jeden chlapec </a:t>
            </a:r>
            <a:r>
              <a:rPr lang="cs-CZ" dirty="0"/>
              <a:t>i dvacet       			    </a:t>
            </a:r>
            <a:r>
              <a:rPr lang="cs-CZ" dirty="0">
                <a:solidFill>
                  <a:srgbClr val="FF0000"/>
                </a:solidFill>
              </a:rPr>
              <a:t>jedna chlapců</a:t>
            </a:r>
          </a:p>
          <a:p>
            <a:r>
              <a:rPr lang="cs-CZ" dirty="0"/>
              <a:t> Každou část složeného číslovkového výrazu skloňujeme zpravidla zvlášť.</a:t>
            </a:r>
          </a:p>
          <a:p>
            <a:pPr marL="0" indent="0">
              <a:buNone/>
            </a:pPr>
            <a:r>
              <a:rPr lang="cs-CZ" dirty="0"/>
              <a:t>(pět tisíc tři sta devadesát šest – pěti tisíc tří set devadesáti šesti)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5004048" y="2294192"/>
            <a:ext cx="1008112" cy="207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004048" y="2922772"/>
            <a:ext cx="10081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0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/>
              <a:t>Řadové číslovky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3062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Skloňují se jako přídavná jména.</a:t>
            </a:r>
          </a:p>
          <a:p>
            <a:pPr marL="0" indent="0">
              <a:buNone/>
            </a:pPr>
            <a:r>
              <a:rPr lang="cs-CZ" dirty="0"/>
              <a:t>                první                  jarní</a:t>
            </a:r>
          </a:p>
          <a:p>
            <a:pPr marL="0" indent="0">
              <a:buNone/>
            </a:pPr>
            <a:r>
              <a:rPr lang="cs-CZ" dirty="0"/>
              <a:t>               druhý                  mladý</a:t>
            </a:r>
          </a:p>
          <a:p>
            <a:r>
              <a:rPr lang="cs-CZ" dirty="0"/>
              <a:t>Za řadovými číslovkami píšeme tečku -  (5.).</a:t>
            </a:r>
          </a:p>
          <a:p>
            <a:r>
              <a:rPr lang="cs-CZ" dirty="0"/>
              <a:t>Tečku nepíšeme:</a:t>
            </a:r>
          </a:p>
          <a:p>
            <a:pPr lvl="6" indent="-342900">
              <a:buFont typeface="Wingdings" pitchFamily="2" charset="2"/>
              <a:buChar char="q"/>
            </a:pPr>
            <a:r>
              <a:rPr lang="cs-CZ" b="1" dirty="0"/>
              <a:t>za letopočtem -   1945</a:t>
            </a:r>
          </a:p>
          <a:p>
            <a:pPr lvl="6" indent="-342900">
              <a:buFont typeface="Wingdings" pitchFamily="2" charset="2"/>
              <a:buChar char="q"/>
            </a:pPr>
            <a:r>
              <a:rPr lang="cs-CZ" b="1" dirty="0"/>
              <a:t>za datem ve zlomku – 9/5</a:t>
            </a:r>
          </a:p>
          <a:p>
            <a:pPr lvl="6" indent="-342900">
              <a:buFont typeface="Wingdings" pitchFamily="2" charset="2"/>
              <a:buChar char="q"/>
            </a:pPr>
            <a:r>
              <a:rPr lang="cs-CZ" b="1" dirty="0"/>
              <a:t>za označením stránky, kapitoly…, stojí-li číslice za jménem – strana 3</a:t>
            </a:r>
          </a:p>
          <a:p>
            <a:r>
              <a:rPr lang="cs-CZ" sz="2800" dirty="0"/>
              <a:t>Letopočet (stranu) čteme někdy jako číslo vyjádřené číslovkou základní  - na straně padesát tři/padesáté třetí.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2915816" y="1916832"/>
            <a:ext cx="122413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915816" y="2492896"/>
            <a:ext cx="122413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15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Číslovky druhové a násobné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532" y="1063046"/>
            <a:ext cx="8424936" cy="56166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cs-CZ" sz="3000" dirty="0"/>
              <a:t>Číslovky násobné zakončené na  </a:t>
            </a:r>
            <a:r>
              <a:rPr lang="cs-CZ" sz="3000" dirty="0">
                <a:solidFill>
                  <a:srgbClr val="00B050"/>
                </a:solidFill>
              </a:rPr>
              <a:t>-krát </a:t>
            </a:r>
            <a:r>
              <a:rPr lang="cs-CZ" sz="3000" dirty="0">
                <a:solidFill>
                  <a:schemeClr val="tx1"/>
                </a:solidFill>
              </a:rPr>
              <a:t>se</a:t>
            </a:r>
            <a:r>
              <a:rPr lang="cs-CZ" sz="3000" dirty="0">
                <a:solidFill>
                  <a:srgbClr val="00B050"/>
                </a:solidFill>
              </a:rPr>
              <a:t> </a:t>
            </a:r>
            <a:r>
              <a:rPr lang="cs-CZ" sz="3000" dirty="0"/>
              <a:t>neskloňují.</a:t>
            </a:r>
          </a:p>
          <a:p>
            <a:pPr algn="just"/>
            <a:r>
              <a:rPr lang="cs-CZ" sz="3000" dirty="0"/>
              <a:t>Číslovky druhové mají v 1. a 4. p. také jmenné tvary                     dvojí / </a:t>
            </a:r>
            <a:r>
              <a:rPr lang="cs-CZ" sz="3000" dirty="0">
                <a:solidFill>
                  <a:srgbClr val="00B050"/>
                </a:solidFill>
              </a:rPr>
              <a:t>dvoje</a:t>
            </a:r>
            <a:r>
              <a:rPr lang="cs-CZ" sz="3000" dirty="0"/>
              <a:t>, paterý/</a:t>
            </a:r>
            <a:r>
              <a:rPr lang="cs-CZ" sz="3000" dirty="0">
                <a:solidFill>
                  <a:srgbClr val="00B050"/>
                </a:solidFill>
              </a:rPr>
              <a:t>patery.</a:t>
            </a:r>
          </a:p>
          <a:p>
            <a:pPr algn="just"/>
            <a:r>
              <a:rPr lang="cs-CZ" sz="3000" dirty="0"/>
              <a:t>Číslovky druhové označují počet druhů - </a:t>
            </a:r>
          </a:p>
          <a:p>
            <a:pPr marL="0" indent="0" algn="just">
              <a:buNone/>
            </a:pPr>
            <a:r>
              <a:rPr lang="cs-CZ" sz="3000" dirty="0"/>
              <a:t>    dvojí papír                      linkovaný a bez linek</a:t>
            </a:r>
          </a:p>
          <a:p>
            <a:pPr algn="just"/>
            <a:r>
              <a:rPr lang="cs-CZ" sz="3000" dirty="0"/>
              <a:t>Ve spojení s pomnožnými, hromadnými a abstraktními jmény označují </a:t>
            </a:r>
            <a:r>
              <a:rPr lang="cs-CZ" sz="3000" dirty="0">
                <a:solidFill>
                  <a:srgbClr val="00B050"/>
                </a:solidFill>
              </a:rPr>
              <a:t>počet</a:t>
            </a:r>
            <a:r>
              <a:rPr lang="cs-CZ" sz="3000" dirty="0"/>
              <a:t> – dvoje kamna (2 kusy stejného typu) X </a:t>
            </a:r>
            <a:r>
              <a:rPr lang="cs-CZ" sz="3000" dirty="0">
                <a:solidFill>
                  <a:srgbClr val="00B050"/>
                </a:solidFill>
              </a:rPr>
              <a:t>dvojí</a:t>
            </a:r>
            <a:r>
              <a:rPr lang="cs-CZ" sz="3000" dirty="0"/>
              <a:t> kamna – (2 kusy různého typu) 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1835696" y="2780928"/>
            <a:ext cx="1440160" cy="18002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699792" y="3855929"/>
            <a:ext cx="1584176" cy="180020"/>
          </a:xfrm>
          <a:prstGeom prst="rightArrow">
            <a:avLst>
              <a:gd name="adj1" fmla="val 50000"/>
              <a:gd name="adj2" fmla="val 5758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61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517</Words>
  <Application>Microsoft Office PowerPoint</Application>
  <PresentationFormat>Předvádění na obrazovce (4:3)</PresentationFormat>
  <Paragraphs>133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Motiv systému Office</vt:lpstr>
      <vt:lpstr>Číslovky</vt:lpstr>
      <vt:lpstr>Číslovky</vt:lpstr>
      <vt:lpstr>Druhy číslovek</vt:lpstr>
      <vt:lpstr>Skloňování číslovek dva, oba / dvě, obě</vt:lpstr>
      <vt:lpstr>Skloňování číslovek tři, čtyři, pět</vt:lpstr>
      <vt:lpstr>Skloňování číslovek</vt:lpstr>
      <vt:lpstr>Číslovky</vt:lpstr>
      <vt:lpstr>Řadové číslovky</vt:lpstr>
      <vt:lpstr>Číslovky druhové a násobné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Libuše Gondkovská</dc:creator>
  <cp:lastModifiedBy>Světluše Pospíšilová</cp:lastModifiedBy>
  <cp:revision>25</cp:revision>
  <dcterms:created xsi:type="dcterms:W3CDTF">2011-08-03T06:27:36Z</dcterms:created>
  <dcterms:modified xsi:type="dcterms:W3CDTF">2020-11-06T13:06:59Z</dcterms:modified>
</cp:coreProperties>
</file>